
<file path=[Content_Types].xml><?xml version="1.0" encoding="utf-8"?>
<Types xmlns="http://schemas.openxmlformats.org/package/2006/content-types">
  <Default Extension="jpeg" ContentType="image/jpeg"/>
  <Default Extension="jpg" ContentType="image/jpeg"/>
  <Default Extension="jpg!d"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65"/>
    <p:restoredTop sz="94650"/>
  </p:normalViewPr>
  <p:slideViewPr>
    <p:cSldViewPr snapToGrid="0">
      <p:cViewPr varScale="1">
        <p:scale>
          <a:sx n="76" d="100"/>
          <a:sy n="76" d="100"/>
        </p:scale>
        <p:origin x="224"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2AC5-3DBF-8326-52F9-EBD7822431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1D2187-7771-509F-A351-BDE92C94F0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D52F87-3B6A-3895-3867-11A5EF6ED205}"/>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5" name="Footer Placeholder 4">
            <a:extLst>
              <a:ext uri="{FF2B5EF4-FFF2-40B4-BE49-F238E27FC236}">
                <a16:creationId xmlns:a16="http://schemas.microsoft.com/office/drawing/2014/main" id="{906EF9DF-E8EF-1BA5-8B17-7BAD13BADF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01C159-936E-9CBB-CC28-686B02DED2B7}"/>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138729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7AF29-A9E2-923F-A540-84F02AD1B4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3679FD-1C8F-525B-C9AE-171C1CF988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FACAA-29E1-707C-327C-E3DF2985580B}"/>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5" name="Footer Placeholder 4">
            <a:extLst>
              <a:ext uri="{FF2B5EF4-FFF2-40B4-BE49-F238E27FC236}">
                <a16:creationId xmlns:a16="http://schemas.microsoft.com/office/drawing/2014/main" id="{EAE48C52-626A-2380-09DF-54F7CE0244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A0D184-FE76-097C-8D80-7BB5F98623E5}"/>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811058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5D2AD-A6A2-FF37-D862-7287B70F71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EEFF1E-66FE-90FB-4BD9-9928566662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166399-1731-3B5D-E9A4-A58B5F053427}"/>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5" name="Footer Placeholder 4">
            <a:extLst>
              <a:ext uri="{FF2B5EF4-FFF2-40B4-BE49-F238E27FC236}">
                <a16:creationId xmlns:a16="http://schemas.microsoft.com/office/drawing/2014/main" id="{88D13FB2-1ED4-8026-896B-9561930FB2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C28A86-C85A-80D4-3984-9D1B91EF1F19}"/>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2364585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A58ED-9CC5-E881-7DCA-ACC3F92810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2F71A3-D3ED-BE63-7CA5-FC5E886B4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52425-3CE6-C724-D051-6C5AFE58AC09}"/>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5" name="Footer Placeholder 4">
            <a:extLst>
              <a:ext uri="{FF2B5EF4-FFF2-40B4-BE49-F238E27FC236}">
                <a16:creationId xmlns:a16="http://schemas.microsoft.com/office/drawing/2014/main" id="{A5F82EC0-48CF-3DCB-D833-EE9103DF19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E75A9B-810C-EE6A-4519-CE287AA72AEB}"/>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1471704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B63E-BA12-A87E-66C3-0C73E02DF6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62602-C072-4920-40EE-426200920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8740E7-391E-2849-D96C-6015EABBFFB8}"/>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5" name="Footer Placeholder 4">
            <a:extLst>
              <a:ext uri="{FF2B5EF4-FFF2-40B4-BE49-F238E27FC236}">
                <a16:creationId xmlns:a16="http://schemas.microsoft.com/office/drawing/2014/main" id="{296801E4-E592-E713-C949-FB8FD1FCB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352E7C-F07A-D80C-00E4-4830950EFD26}"/>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2260958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7182F-C487-18FC-2237-00A7C2609F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41313A-86BC-4BA1-6359-D876B2ED72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CD673B-E202-F98F-FC66-0E29E3A0E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334A6C-5885-931D-CF62-0F8102A7C425}"/>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6" name="Footer Placeholder 5">
            <a:extLst>
              <a:ext uri="{FF2B5EF4-FFF2-40B4-BE49-F238E27FC236}">
                <a16:creationId xmlns:a16="http://schemas.microsoft.com/office/drawing/2014/main" id="{D02AC6EF-6177-1D9B-CAB9-7976249DEF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992309-8CEF-EDAE-C1B4-586CD8CEC39C}"/>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4204988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085E1-78E0-6AD0-1666-39899A4391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FF3805-0A93-32BC-5C36-5759E17EC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E76066-24B0-F3FA-CBF7-2820E6D077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41B471-F9A1-C2C6-94EF-6B0656D361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990018-369E-8E5F-956C-BF3ABA83B1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BE30E8-B407-DBAA-7E95-8FC0F07C8AF5}"/>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8" name="Footer Placeholder 7">
            <a:extLst>
              <a:ext uri="{FF2B5EF4-FFF2-40B4-BE49-F238E27FC236}">
                <a16:creationId xmlns:a16="http://schemas.microsoft.com/office/drawing/2014/main" id="{EE4B3CD6-2523-93BB-0389-DE47600CF60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A7F8EF2-A6D2-EA32-27E6-FB8F45A034FD}"/>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3881413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F303-E594-2654-8760-BF03CD0246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AE16CF-8A68-663C-F7A0-0C7B31ECDFAD}"/>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4" name="Footer Placeholder 3">
            <a:extLst>
              <a:ext uri="{FF2B5EF4-FFF2-40B4-BE49-F238E27FC236}">
                <a16:creationId xmlns:a16="http://schemas.microsoft.com/office/drawing/2014/main" id="{70BED4ED-4B69-E4F3-6028-0AC965EC1F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7F89003-0C77-06DF-2C3D-46566BC2737A}"/>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2928292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1924E5-B27A-CC45-D19D-7A5300B7F8E2}"/>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3" name="Footer Placeholder 2">
            <a:extLst>
              <a:ext uri="{FF2B5EF4-FFF2-40B4-BE49-F238E27FC236}">
                <a16:creationId xmlns:a16="http://schemas.microsoft.com/office/drawing/2014/main" id="{2A25FC6D-1BFD-37C5-5588-AF08464430F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AE97673-D6D0-B1B3-F0FA-D91383D2F281}"/>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3127297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EBD5-C511-DD82-99CE-68ECDA7A1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3D106B-CE96-C71B-A5CB-E95160BF6B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C83321-7491-1E16-7052-03AF26806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81E12-CDAE-0025-269E-9FBA6788A4F1}"/>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6" name="Footer Placeholder 5">
            <a:extLst>
              <a:ext uri="{FF2B5EF4-FFF2-40B4-BE49-F238E27FC236}">
                <a16:creationId xmlns:a16="http://schemas.microsoft.com/office/drawing/2014/main" id="{F8551687-A534-4924-BF72-B161795341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79E7570-201A-392A-DED6-D9FFEB5E9188}"/>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2691576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4BD6-572F-0741-0061-10347CF1CA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8884D8-92E9-3637-B91D-DB8BE03EA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8D83F5C-CF4A-C617-6302-4438C7064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0CFD82-7BC9-AD40-79D4-EA1C61C403A4}"/>
              </a:ext>
            </a:extLst>
          </p:cNvPr>
          <p:cNvSpPr>
            <a:spLocks noGrp="1"/>
          </p:cNvSpPr>
          <p:nvPr>
            <p:ph type="dt" sz="half" idx="10"/>
          </p:nvPr>
        </p:nvSpPr>
        <p:spPr/>
        <p:txBody>
          <a:bodyPr/>
          <a:lstStyle/>
          <a:p>
            <a:fld id="{C955D86B-E1F3-B44B-8AF9-853C731B2B8B}" type="datetimeFigureOut">
              <a:rPr lang="en-US" smtClean="0"/>
              <a:t>4/29/23</a:t>
            </a:fld>
            <a:endParaRPr lang="en-US" dirty="0"/>
          </a:p>
        </p:txBody>
      </p:sp>
      <p:sp>
        <p:nvSpPr>
          <p:cNvPr id="6" name="Footer Placeholder 5">
            <a:extLst>
              <a:ext uri="{FF2B5EF4-FFF2-40B4-BE49-F238E27FC236}">
                <a16:creationId xmlns:a16="http://schemas.microsoft.com/office/drawing/2014/main" id="{98EED384-70D4-AA1F-C1B4-95226C9EC2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E9B4AF-C566-966E-747C-A9574C97C3AC}"/>
              </a:ext>
            </a:extLst>
          </p:cNvPr>
          <p:cNvSpPr>
            <a:spLocks noGrp="1"/>
          </p:cNvSpPr>
          <p:nvPr>
            <p:ph type="sldNum" sz="quarter" idx="12"/>
          </p:nvPr>
        </p:nvSpPr>
        <p:spPr/>
        <p:txBody>
          <a:bodyPr/>
          <a:lstStyle/>
          <a:p>
            <a:fld id="{6761C998-70B6-EF4D-AACE-3C9D8581D34D}" type="slidenum">
              <a:rPr lang="en-US" smtClean="0"/>
              <a:t>‹#›</a:t>
            </a:fld>
            <a:endParaRPr lang="en-US" dirty="0"/>
          </a:p>
        </p:txBody>
      </p:sp>
    </p:spTree>
    <p:extLst>
      <p:ext uri="{BB962C8B-B14F-4D97-AF65-F5344CB8AC3E}">
        <p14:creationId xmlns:p14="http://schemas.microsoft.com/office/powerpoint/2010/main" val="3309761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F13DD-429C-AC67-F716-184AF50872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338B1F-DB15-A145-BE03-A10ABFDCBF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6316B7-64E7-B7CC-2ABB-E2657850B7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5D86B-E1F3-B44B-8AF9-853C731B2B8B}" type="datetimeFigureOut">
              <a:rPr lang="en-US" smtClean="0"/>
              <a:t>4/29/23</a:t>
            </a:fld>
            <a:endParaRPr lang="en-US" dirty="0"/>
          </a:p>
        </p:txBody>
      </p:sp>
      <p:sp>
        <p:nvSpPr>
          <p:cNvPr id="5" name="Footer Placeholder 4">
            <a:extLst>
              <a:ext uri="{FF2B5EF4-FFF2-40B4-BE49-F238E27FC236}">
                <a16:creationId xmlns:a16="http://schemas.microsoft.com/office/drawing/2014/main" id="{8034999E-9A82-59A7-306E-4250B25D3C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2DCC18F-C69C-B6CB-8D96-2945AC16BE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61C998-70B6-EF4D-AACE-3C9D8581D34D}" type="slidenum">
              <a:rPr lang="en-US" smtClean="0"/>
              <a:t>‹#›</a:t>
            </a:fld>
            <a:endParaRPr lang="en-US" dirty="0"/>
          </a:p>
        </p:txBody>
      </p:sp>
    </p:spTree>
    <p:extLst>
      <p:ext uri="{BB962C8B-B14F-4D97-AF65-F5344CB8AC3E}">
        <p14:creationId xmlns:p14="http://schemas.microsoft.com/office/powerpoint/2010/main" val="898017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creativecommons.org/licenses/by-sa/3.0/" TargetMode="External"/><Relationship Id="rId5" Type="http://schemas.openxmlformats.org/officeDocument/2006/relationships/hyperlink" Target="http://www.flickr.com/photos/11287317@N04/5525320145/" TargetMode="Externa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hyperlink" Target="https://pxhere.com/en/photo/36534" TargetMode="External"/><Relationship Id="rId4" Type="http://schemas.openxmlformats.org/officeDocument/2006/relationships/image" Target="../media/image11.jpg!d"/></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hyperlink" Target="https://www.pexels.com/photo/action-beach-fun-leisure-416676/" TargetMode="Externa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hyperlink" Target="https://www.pexels.com/photo/action-beach-fun-leisure-416676/" TargetMode="Externa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hyperlink" Target="https://pxhere.com/pl/photo/137568" TargetMode="External"/><Relationship Id="rId4" Type="http://schemas.openxmlformats.org/officeDocument/2006/relationships/image" Target="../media/image14.jpg!d"/></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hyperlink" Target="https://www.goodfreephotos.com/south-africa/cape-town/shoreline-landscape-and-scenery-in-cape-town-south-africa.jpg.php"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hyperlink" Target="https://www.pxfuel.com/en/free-photo-xawrg" TargetMode="Externa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creativecommons.org/licenses/by/3.0/" TargetMode="External"/><Relationship Id="rId5" Type="http://schemas.openxmlformats.org/officeDocument/2006/relationships/hyperlink" Target="https://www.flickr.com/photos/digitalcurrency/2438118193/" TargetMode="Externa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hyperlink" Target="https://www.pexels.com/photo/africa-beach-durban-early-morning-541342/" TargetMode="Externa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creativecommons.org/licenses/by-nc/3.0/" TargetMode="External"/><Relationship Id="rId5" Type="http://schemas.openxmlformats.org/officeDocument/2006/relationships/hyperlink" Target="http://www.flickr.com/photos/rgtmum/5881950420/in/photostream/" TargetMode="Externa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urfboard stuck in sand at beach">
            <a:extLst>
              <a:ext uri="{FF2B5EF4-FFF2-40B4-BE49-F238E27FC236}">
                <a16:creationId xmlns:a16="http://schemas.microsoft.com/office/drawing/2014/main" id="{ECB2B1E8-DC76-C586-E95B-96AAECD7B2AA}"/>
              </a:ext>
            </a:extLst>
          </p:cNvPr>
          <p:cNvPicPr>
            <a:picLocks noChangeAspect="1"/>
          </p:cNvPicPr>
          <p:nvPr/>
        </p:nvPicPr>
        <p:blipFill rotWithShape="1">
          <a:blip r:embed="rId4">
            <a:alphaModFix amt="50000"/>
          </a:blip>
          <a:srcRect t="29789" b="32664"/>
          <a:stretch/>
        </p:blipFill>
        <p:spPr>
          <a:xfrm>
            <a:off x="20" y="1"/>
            <a:ext cx="12191980" cy="6857999"/>
          </a:xfrm>
          <a:prstGeom prst="rect">
            <a:avLst/>
          </a:prstGeom>
        </p:spPr>
      </p:pic>
      <p:sp>
        <p:nvSpPr>
          <p:cNvPr id="2" name="Title 1">
            <a:extLst>
              <a:ext uri="{FF2B5EF4-FFF2-40B4-BE49-F238E27FC236}">
                <a16:creationId xmlns:a16="http://schemas.microsoft.com/office/drawing/2014/main" id="{ABB946F3-36AF-1B15-0930-D39793B8AD9F}"/>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Three B’s Surf Shop</a:t>
            </a:r>
            <a:br>
              <a:rPr lang="en-US" dirty="0">
                <a:solidFill>
                  <a:srgbClr val="FFFFFF"/>
                </a:solidFill>
              </a:rPr>
            </a:br>
            <a:r>
              <a:rPr lang="en-US" dirty="0">
                <a:solidFill>
                  <a:srgbClr val="FFFFFF"/>
                </a:solidFill>
              </a:rPr>
              <a:t>is expanding to South Africa </a:t>
            </a:r>
          </a:p>
        </p:txBody>
      </p:sp>
      <p:sp>
        <p:nvSpPr>
          <p:cNvPr id="3" name="Subtitle 2">
            <a:extLst>
              <a:ext uri="{FF2B5EF4-FFF2-40B4-BE49-F238E27FC236}">
                <a16:creationId xmlns:a16="http://schemas.microsoft.com/office/drawing/2014/main" id="{77C4E2F9-2F5F-D47B-9F98-60934B04D52C}"/>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International Bussiness Final Project. </a:t>
            </a:r>
          </a:p>
          <a:p>
            <a:r>
              <a:rPr lang="en-US" dirty="0">
                <a:solidFill>
                  <a:srgbClr val="FFFFFF"/>
                </a:solidFill>
              </a:rPr>
              <a:t>By Brandon Sperry</a:t>
            </a:r>
          </a:p>
        </p:txBody>
      </p:sp>
      <p:pic>
        <p:nvPicPr>
          <p:cNvPr id="4" name="Audio Recording Apr 29, 2023 at 11:38:16 AM">
            <a:hlinkClick r:id="" action="ppaction://media"/>
            <a:extLst>
              <a:ext uri="{FF2B5EF4-FFF2-40B4-BE49-F238E27FC236}">
                <a16:creationId xmlns:a16="http://schemas.microsoft.com/office/drawing/2014/main" id="{2315064A-3B2C-0B55-7D4F-D3D104DF38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3200" y="5638800"/>
            <a:ext cx="812800" cy="812800"/>
          </a:xfrm>
          <a:prstGeom prst="rect">
            <a:avLst/>
          </a:prstGeom>
        </p:spPr>
      </p:pic>
    </p:spTree>
    <p:extLst>
      <p:ext uri="{BB962C8B-B14F-4D97-AF65-F5344CB8AC3E}">
        <p14:creationId xmlns:p14="http://schemas.microsoft.com/office/powerpoint/2010/main" val="360272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1341FF-C504-E296-9A54-A5B6E12EA8B2}"/>
              </a:ext>
            </a:extLst>
          </p:cNvPr>
          <p:cNvSpPr>
            <a:spLocks noGrp="1"/>
          </p:cNvSpPr>
          <p:nvPr>
            <p:ph type="title"/>
          </p:nvPr>
        </p:nvSpPr>
        <p:spPr>
          <a:xfrm>
            <a:off x="838201" y="365125"/>
            <a:ext cx="5251316" cy="1807305"/>
          </a:xfrm>
        </p:spPr>
        <p:txBody>
          <a:bodyPr>
            <a:normAutofit/>
          </a:bodyPr>
          <a:lstStyle/>
          <a:p>
            <a:r>
              <a:rPr lang="en-US" dirty="0"/>
              <a:t>Expanding to South Africa. </a:t>
            </a:r>
          </a:p>
        </p:txBody>
      </p:sp>
      <p:sp>
        <p:nvSpPr>
          <p:cNvPr id="3" name="Content Placeholder 2">
            <a:extLst>
              <a:ext uri="{FF2B5EF4-FFF2-40B4-BE49-F238E27FC236}">
                <a16:creationId xmlns:a16="http://schemas.microsoft.com/office/drawing/2014/main" id="{8501DFE0-6CA5-97F7-98F0-89C39E5D074A}"/>
              </a:ext>
            </a:extLst>
          </p:cNvPr>
          <p:cNvSpPr>
            <a:spLocks noGrp="1"/>
          </p:cNvSpPr>
          <p:nvPr>
            <p:ph idx="1"/>
          </p:nvPr>
        </p:nvSpPr>
        <p:spPr>
          <a:xfrm>
            <a:off x="838200" y="2333297"/>
            <a:ext cx="4619621" cy="3843666"/>
          </a:xfrm>
        </p:spPr>
        <p:txBody>
          <a:bodyPr>
            <a:normAutofit/>
          </a:bodyPr>
          <a:lstStyle/>
          <a:p>
            <a:pPr marL="0" indent="0">
              <a:buNone/>
            </a:pPr>
            <a:r>
              <a:rPr lang="en-US" sz="1700" dirty="0"/>
              <a:t>Labor Relations </a:t>
            </a:r>
          </a:p>
          <a:p>
            <a:pPr marL="0" indent="0">
              <a:buNone/>
            </a:pPr>
            <a:r>
              <a:rPr lang="en-US" sz="1700" dirty="0">
                <a:latin typeface="Google Sans"/>
              </a:rPr>
              <a:t>C</a:t>
            </a:r>
            <a:r>
              <a:rPr lang="en-US" sz="1700" b="0" i="0" dirty="0">
                <a:effectLst/>
                <a:latin typeface="Google Sans"/>
              </a:rPr>
              <a:t>ommercial disputes are resolved with mediation and arbitration. This is a cheaper and faster way to resolve disputes for new business. </a:t>
            </a:r>
          </a:p>
          <a:p>
            <a:pPr marL="0" indent="0">
              <a:buNone/>
            </a:pPr>
            <a:r>
              <a:rPr lang="en-US" sz="1700" dirty="0">
                <a:latin typeface="Google Sans"/>
              </a:rPr>
              <a:t>US companies that want to expand into the South African market must contend with a mature and competitive market. </a:t>
            </a:r>
          </a:p>
          <a:p>
            <a:pPr marL="0" indent="0">
              <a:buNone/>
            </a:pPr>
            <a:r>
              <a:rPr lang="en-US" sz="1700" dirty="0">
                <a:latin typeface="Google Sans"/>
              </a:rPr>
              <a:t>The government has tighten labor and foreign ownership laws and mandated industrial localization. </a:t>
            </a:r>
          </a:p>
          <a:p>
            <a:pPr marL="0" indent="0">
              <a:buNone/>
            </a:pPr>
            <a:r>
              <a:rPr lang="en-US" sz="1700" dirty="0">
                <a:latin typeface="Google Sans"/>
              </a:rPr>
              <a:t>Skilled labor can be hard to find in the country due to poor education. </a:t>
            </a:r>
            <a:endParaRPr lang="en-US" sz="1700" dirty="0"/>
          </a:p>
        </p:txBody>
      </p:sp>
      <p:pic>
        <p:nvPicPr>
          <p:cNvPr id="5" name="Picture 4" descr="A picture containing text, building&#10;&#10;Description automatically generated">
            <a:extLst>
              <a:ext uri="{FF2B5EF4-FFF2-40B4-BE49-F238E27FC236}">
                <a16:creationId xmlns:a16="http://schemas.microsoft.com/office/drawing/2014/main" id="{6F61E01E-8B64-1A70-2454-E2F1B4EBBE3A}"/>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1012" r="2116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990B9723-8704-077E-4316-EBC636F0A23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www.flickr.com/photos/11287317@N04/5525320145/">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pic>
        <p:nvPicPr>
          <p:cNvPr id="4" name="Audio Recording Apr 29, 2023 at 11:56:55 AM">
            <a:hlinkClick r:id="" action="ppaction://media"/>
            <a:extLst>
              <a:ext uri="{FF2B5EF4-FFF2-40B4-BE49-F238E27FC236}">
                <a16:creationId xmlns:a16="http://schemas.microsoft.com/office/drawing/2014/main" id="{8658D0A4-38BA-7344-739D-F62B17BCA6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57067" y="5768945"/>
            <a:ext cx="812800" cy="812800"/>
          </a:xfrm>
          <a:prstGeom prst="rect">
            <a:avLst/>
          </a:prstGeom>
        </p:spPr>
      </p:pic>
    </p:spTree>
    <p:extLst>
      <p:ext uri="{BB962C8B-B14F-4D97-AF65-F5344CB8AC3E}">
        <p14:creationId xmlns:p14="http://schemas.microsoft.com/office/powerpoint/2010/main" val="74835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66A5D-CD84-3D6E-81BE-1571237661D8}"/>
              </a:ext>
            </a:extLst>
          </p:cNvPr>
          <p:cNvSpPr>
            <a:spLocks noGrp="1"/>
          </p:cNvSpPr>
          <p:nvPr>
            <p:ph type="title"/>
          </p:nvPr>
        </p:nvSpPr>
        <p:spPr>
          <a:xfrm>
            <a:off x="640080" y="325369"/>
            <a:ext cx="4368602" cy="1956841"/>
          </a:xfrm>
        </p:spPr>
        <p:txBody>
          <a:bodyPr anchor="b">
            <a:normAutofit/>
          </a:bodyPr>
          <a:lstStyle/>
          <a:p>
            <a:r>
              <a:rPr lang="en-US" sz="5400" dirty="0"/>
              <a:t>Expanding to South Africa. </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6AB091-E9F4-92F5-98C5-D38F4263EBB2}"/>
              </a:ext>
            </a:extLst>
          </p:cNvPr>
          <p:cNvSpPr>
            <a:spLocks noGrp="1"/>
          </p:cNvSpPr>
          <p:nvPr>
            <p:ph idx="1"/>
          </p:nvPr>
        </p:nvSpPr>
        <p:spPr>
          <a:xfrm>
            <a:off x="640080" y="2872899"/>
            <a:ext cx="4243589" cy="3320668"/>
          </a:xfrm>
        </p:spPr>
        <p:txBody>
          <a:bodyPr>
            <a:normAutofit/>
          </a:bodyPr>
          <a:lstStyle/>
          <a:p>
            <a:pPr marL="0" indent="0">
              <a:buNone/>
            </a:pPr>
            <a:r>
              <a:rPr lang="en-US" sz="1200"/>
              <a:t>FDI Entry-Related Questions </a:t>
            </a:r>
          </a:p>
          <a:p>
            <a:pPr marL="0" indent="0">
              <a:buNone/>
            </a:pPr>
            <a:r>
              <a:rPr lang="en-US" sz="1200"/>
              <a:t>We plan to user international acquisition because this will help with keeping the company fully integrated and compliant with South African laws. </a:t>
            </a:r>
          </a:p>
          <a:p>
            <a:pPr marL="0" indent="0">
              <a:buNone/>
            </a:pPr>
            <a:r>
              <a:rPr lang="en-US" sz="1200"/>
              <a:t>Durban is where we plan to open our store it is the surfing capital of South Africa. </a:t>
            </a:r>
          </a:p>
          <a:p>
            <a:pPr marL="0" indent="0">
              <a:buNone/>
            </a:pPr>
            <a:r>
              <a:rPr lang="en-US" sz="1200"/>
              <a:t>One of the only challenges that we will face in trying to find the skilled works to assist with helping us build our brand in the country. </a:t>
            </a:r>
          </a:p>
          <a:p>
            <a:pPr marL="0" indent="0">
              <a:buNone/>
            </a:pPr>
            <a:r>
              <a:rPr lang="en-US" sz="1200"/>
              <a:t>We plan to resolve this challenge by building a  good rapport with the local surfers so that they will help us in find the right staff. </a:t>
            </a:r>
          </a:p>
          <a:p>
            <a:pPr marL="0" indent="0">
              <a:buNone/>
            </a:pPr>
            <a:r>
              <a:rPr lang="en-US" sz="1200"/>
              <a:t>Building our brand in South Africa is the first step for us to move into other countries. If we are able to build our brand quickly here than that will let us know that we can expand to other countries like  Sydney, Portugal, and Fiji to name just a few. </a:t>
            </a:r>
          </a:p>
        </p:txBody>
      </p:sp>
      <p:pic>
        <p:nvPicPr>
          <p:cNvPr id="5" name="Picture 4" descr="A surfer riding a wave&#10;&#10;Description automatically generated with medium confidence">
            <a:extLst>
              <a:ext uri="{FF2B5EF4-FFF2-40B4-BE49-F238E27FC236}">
                <a16:creationId xmlns:a16="http://schemas.microsoft.com/office/drawing/2014/main" id="{61F0D744-8EEA-8337-5C1B-9BC9193F5E2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1184" r="1415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Audio Recording Apr 29, 2023 at 12:00:10 PM">
            <a:hlinkClick r:id="" action="ppaction://media"/>
            <a:extLst>
              <a:ext uri="{FF2B5EF4-FFF2-40B4-BE49-F238E27FC236}">
                <a16:creationId xmlns:a16="http://schemas.microsoft.com/office/drawing/2014/main" id="{8318B0F3-EF4B-3F3A-3C6A-E0E4DCAC7D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42666" y="5456967"/>
            <a:ext cx="812800" cy="812800"/>
          </a:xfrm>
          <a:prstGeom prst="rect">
            <a:avLst/>
          </a:prstGeom>
        </p:spPr>
      </p:pic>
    </p:spTree>
    <p:extLst>
      <p:ext uri="{BB962C8B-B14F-4D97-AF65-F5344CB8AC3E}">
        <p14:creationId xmlns:p14="http://schemas.microsoft.com/office/powerpoint/2010/main" val="247932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3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FDB10-86E6-1EA0-A3F2-560D10B3485B}"/>
              </a:ext>
            </a:extLst>
          </p:cNvPr>
          <p:cNvSpPr>
            <a:spLocks noGrp="1"/>
          </p:cNvSpPr>
          <p:nvPr>
            <p:ph type="title"/>
          </p:nvPr>
        </p:nvSpPr>
        <p:spPr>
          <a:xfrm>
            <a:off x="4654296" y="329184"/>
            <a:ext cx="6894576" cy="1783080"/>
          </a:xfrm>
        </p:spPr>
        <p:txBody>
          <a:bodyPr anchor="b">
            <a:normAutofit/>
          </a:bodyPr>
          <a:lstStyle/>
          <a:p>
            <a:r>
              <a:rPr lang="en-US" sz="5400"/>
              <a:t>Expanding to South Africa. </a:t>
            </a:r>
          </a:p>
        </p:txBody>
      </p:sp>
      <p:pic>
        <p:nvPicPr>
          <p:cNvPr id="7" name="Picture 6" descr="A picture containing water, outdoor, surfing, wave&#10;&#10;Description automatically generated">
            <a:extLst>
              <a:ext uri="{FF2B5EF4-FFF2-40B4-BE49-F238E27FC236}">
                <a16:creationId xmlns:a16="http://schemas.microsoft.com/office/drawing/2014/main" id="{A134273D-75EC-B223-BD2F-C69B023AE41C}"/>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1565" r="14117"/>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26365E-BB95-5B59-1ED6-0F83EF691647}"/>
              </a:ext>
            </a:extLst>
          </p:cNvPr>
          <p:cNvSpPr>
            <a:spLocks noGrp="1"/>
          </p:cNvSpPr>
          <p:nvPr>
            <p:ph idx="1"/>
          </p:nvPr>
        </p:nvSpPr>
        <p:spPr>
          <a:xfrm>
            <a:off x="4654296" y="2706624"/>
            <a:ext cx="6894576" cy="3483864"/>
          </a:xfrm>
        </p:spPr>
        <p:txBody>
          <a:bodyPr>
            <a:normAutofit/>
          </a:bodyPr>
          <a:lstStyle/>
          <a:p>
            <a:pPr marL="0" indent="0">
              <a:buNone/>
            </a:pPr>
            <a:r>
              <a:rPr lang="en-US" sz="1200"/>
              <a:t>References</a:t>
            </a:r>
          </a:p>
          <a:p>
            <a:r>
              <a:rPr lang="en-US" sz="1200">
                <a:effectLst/>
              </a:rPr>
              <a:t>01/07/2021. (n.d.). </a:t>
            </a:r>
            <a:r>
              <a:rPr lang="en-US" sz="1200" i="1">
                <a:effectLst/>
              </a:rPr>
              <a:t>Home</a:t>
            </a:r>
            <a:r>
              <a:rPr lang="en-US" sz="1200">
                <a:effectLst/>
              </a:rPr>
              <a:t>. Marsh. Retrieved April 28, 2023, from https://www.marsh.com/bw/services/political-risk/insights/political-risk-map-2021-south-africa.html </a:t>
            </a:r>
          </a:p>
          <a:p>
            <a:r>
              <a:rPr lang="en-US" sz="1200">
                <a:effectLst/>
              </a:rPr>
              <a:t>1. (n.d.). </a:t>
            </a:r>
            <a:r>
              <a:rPr lang="en-US" sz="1200" i="1">
                <a:effectLst/>
              </a:rPr>
              <a:t>South Africa - market challenges</a:t>
            </a:r>
            <a:r>
              <a:rPr lang="en-US" sz="1200">
                <a:effectLst/>
              </a:rPr>
              <a:t>. International Trade Administration | Trade.gov. Retrieved April 29, 2023, from https://www.trade.gov/country-commercial-guides/south-africa-market-challenges </a:t>
            </a:r>
          </a:p>
          <a:p>
            <a:r>
              <a:rPr lang="en-US" sz="1200">
                <a:effectLst/>
              </a:rPr>
              <a:t>1. (n.d.). </a:t>
            </a:r>
            <a:r>
              <a:rPr lang="en-US" sz="1200" i="1">
                <a:effectLst/>
              </a:rPr>
              <a:t>South Africa - market overview</a:t>
            </a:r>
            <a:r>
              <a:rPr lang="en-US" sz="1200">
                <a:effectLst/>
              </a:rPr>
              <a:t>. International Trade Administration | Trade.gov. Retrieved April 28, 2023, from https://www.trade.gov/knowledge-product/exporting-south-africa-market-overview </a:t>
            </a:r>
          </a:p>
          <a:p>
            <a:r>
              <a:rPr lang="en-US" sz="1200">
                <a:effectLst/>
              </a:rPr>
              <a:t>123helpme.com. (2021, April 30). </a:t>
            </a:r>
            <a:r>
              <a:rPr lang="en-US" sz="1200" i="1">
                <a:effectLst/>
              </a:rPr>
              <a:t>Importance of power distance in South Africa</a:t>
            </a:r>
            <a:r>
              <a:rPr lang="en-US" sz="1200">
                <a:effectLst/>
              </a:rPr>
              <a:t>. 1014 Words | 123 Help Me. Retrieved April 29, 2023, from https://www.123helpme.com/essay/Importance-Of-Power-Distance-In-South-Africa-473384 </a:t>
            </a:r>
          </a:p>
          <a:p>
            <a:r>
              <a:rPr lang="en-US" sz="1200" i="1">
                <a:effectLst/>
              </a:rPr>
              <a:t>Commercial disputes – advice for small businesses</a:t>
            </a:r>
            <a:r>
              <a:rPr lang="en-US" sz="1200">
                <a:effectLst/>
              </a:rPr>
              <a:t>. Du Toit's Attorneys. (2016, June 20). Retrieved April 29, 2023, from https://www.dutoitsattorney.co.za/blog/commercial-disputes-%E2%80%93-advice-small-businesses#:~:text=Dealing%20with%20a%20commercial%20dispute.&amp;text=In%20South%20Africa%20a%20method,for%20start%2Dups%20and%20entrepreneurs. </a:t>
            </a:r>
          </a:p>
          <a:p>
            <a:pPr marL="0" indent="0">
              <a:buNone/>
            </a:pPr>
            <a:endParaRPr lang="en-US" sz="1200"/>
          </a:p>
        </p:txBody>
      </p:sp>
      <p:pic>
        <p:nvPicPr>
          <p:cNvPr id="4" name="Audio Recording Apr 29, 2023 at 12:00:31 PM">
            <a:hlinkClick r:id="" action="ppaction://media"/>
            <a:extLst>
              <a:ext uri="{FF2B5EF4-FFF2-40B4-BE49-F238E27FC236}">
                <a16:creationId xmlns:a16="http://schemas.microsoft.com/office/drawing/2014/main" id="{7F1BE0EF-71C7-143B-AD25-885495B5C2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94933" y="5352288"/>
            <a:ext cx="812800" cy="812800"/>
          </a:xfrm>
          <a:prstGeom prst="rect">
            <a:avLst/>
          </a:prstGeom>
        </p:spPr>
      </p:pic>
    </p:spTree>
    <p:extLst>
      <p:ext uri="{BB962C8B-B14F-4D97-AF65-F5344CB8AC3E}">
        <p14:creationId xmlns:p14="http://schemas.microsoft.com/office/powerpoint/2010/main" val="319295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D1BED-1016-CE1E-4520-11EE2F218FEE}"/>
              </a:ext>
            </a:extLst>
          </p:cNvPr>
          <p:cNvSpPr>
            <a:spLocks noGrp="1"/>
          </p:cNvSpPr>
          <p:nvPr>
            <p:ph type="title"/>
          </p:nvPr>
        </p:nvSpPr>
        <p:spPr>
          <a:xfrm>
            <a:off x="572493" y="238539"/>
            <a:ext cx="11018520" cy="1434415"/>
          </a:xfrm>
        </p:spPr>
        <p:txBody>
          <a:bodyPr anchor="b">
            <a:normAutofit/>
          </a:bodyPr>
          <a:lstStyle/>
          <a:p>
            <a:r>
              <a:rPr lang="en-US" sz="5400"/>
              <a:t>Expanding to South Africa. </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B231B7-FAE8-ABB7-BE06-64216E46EF69}"/>
              </a:ext>
            </a:extLst>
          </p:cNvPr>
          <p:cNvSpPr>
            <a:spLocks noGrp="1"/>
          </p:cNvSpPr>
          <p:nvPr>
            <p:ph idx="1"/>
          </p:nvPr>
        </p:nvSpPr>
        <p:spPr>
          <a:xfrm>
            <a:off x="572493" y="2071316"/>
            <a:ext cx="6713552" cy="4119172"/>
          </a:xfrm>
        </p:spPr>
        <p:txBody>
          <a:bodyPr anchor="t">
            <a:normAutofit/>
          </a:bodyPr>
          <a:lstStyle/>
          <a:p>
            <a:pPr marL="0" indent="0">
              <a:buNone/>
            </a:pPr>
            <a:r>
              <a:rPr lang="en-US" sz="1500"/>
              <a:t>References</a:t>
            </a:r>
          </a:p>
          <a:p>
            <a:r>
              <a:rPr lang="en-US" sz="1500" i="1">
                <a:effectLst/>
              </a:rPr>
              <a:t>Country comparison</a:t>
            </a:r>
            <a:r>
              <a:rPr lang="en-US" sz="1500">
                <a:effectLst/>
              </a:rPr>
              <a:t>. Hofstede Insights. (2023, January 27). Retrieved April 29, 2023, from https://www.hofstede-insights.com/country-comparison/south-africa,the-usa/ </a:t>
            </a:r>
          </a:p>
          <a:p>
            <a:r>
              <a:rPr lang="en-US" sz="1500" i="1">
                <a:effectLst/>
              </a:rPr>
              <a:t>Essential guide to surfing in South Africa - Magicseaweed</a:t>
            </a:r>
            <a:r>
              <a:rPr lang="en-US" sz="1500">
                <a:effectLst/>
              </a:rPr>
              <a:t>. Magicseaweed.com. (n.d.). Retrieved April 28, 2023, from https://magicseaweed.com/news/essential-guide-to-surfing-in-south-africa/12864/ </a:t>
            </a:r>
          </a:p>
          <a:p>
            <a:r>
              <a:rPr lang="en-US" sz="1500" i="1">
                <a:effectLst/>
              </a:rPr>
              <a:t>The inside guide to durban, South Africa's surfing capital</a:t>
            </a:r>
            <a:r>
              <a:rPr lang="en-US" sz="1500">
                <a:effectLst/>
              </a:rPr>
              <a:t>. National Geographic. (2023, January 3). Retrieved April 29, 2023, from https://www.nationalgeographic.co.uk/travel/2023/01/the-inside-guide-to-durban-south-africas-surfing-capital#:~:text=Beyond%20its%20sand%20and%20surf,lagoons%20and%20intriguing%20historical%20sites. </a:t>
            </a:r>
          </a:p>
          <a:p>
            <a:r>
              <a:rPr lang="en-US" sz="1500">
                <a:effectLst/>
              </a:rPr>
              <a:t>ltd, M. D. F. (n.d.). </a:t>
            </a:r>
            <a:r>
              <a:rPr lang="en-US" sz="1500" i="1">
                <a:effectLst/>
              </a:rPr>
              <a:t>Surfboard market size, share &amp; forecast: 2022 to 2027</a:t>
            </a:r>
            <a:r>
              <a:rPr lang="en-US" sz="1500">
                <a:effectLst/>
              </a:rPr>
              <a:t>. Market Data Forecast. Retrieved April 28, 2023, from https://www.marketdataforecast.com/market-reports/surfboard-market </a:t>
            </a:r>
          </a:p>
          <a:p>
            <a:endParaRPr lang="en-US" sz="1500"/>
          </a:p>
        </p:txBody>
      </p:sp>
      <p:pic>
        <p:nvPicPr>
          <p:cNvPr id="5" name="Picture 4" descr="A person carrying a surfboard on a beach&#10;&#10;Description automatically generated with medium confidence">
            <a:extLst>
              <a:ext uri="{FF2B5EF4-FFF2-40B4-BE49-F238E27FC236}">
                <a16:creationId xmlns:a16="http://schemas.microsoft.com/office/drawing/2014/main" id="{8587D7EC-E5A1-8FE5-624B-332476EA7C4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6644" r="9140" b="2"/>
          <a:stretch/>
        </p:blipFill>
        <p:spPr>
          <a:xfrm>
            <a:off x="7675658" y="2093976"/>
            <a:ext cx="3941064" cy="4096512"/>
          </a:xfrm>
          <a:prstGeom prst="rect">
            <a:avLst/>
          </a:prstGeom>
        </p:spPr>
      </p:pic>
      <p:pic>
        <p:nvPicPr>
          <p:cNvPr id="4" name="Audio Recording Apr 29, 2023 at 12:00:39 PM">
            <a:hlinkClick r:id="" action="ppaction://media"/>
            <a:extLst>
              <a:ext uri="{FF2B5EF4-FFF2-40B4-BE49-F238E27FC236}">
                <a16:creationId xmlns:a16="http://schemas.microsoft.com/office/drawing/2014/main" id="{9E2B4CE1-1771-56E0-91EE-AED2599248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33631" y="5377688"/>
            <a:ext cx="812800" cy="812800"/>
          </a:xfrm>
          <a:prstGeom prst="rect">
            <a:avLst/>
          </a:prstGeom>
        </p:spPr>
      </p:pic>
    </p:spTree>
    <p:extLst>
      <p:ext uri="{BB962C8B-B14F-4D97-AF65-F5344CB8AC3E}">
        <p14:creationId xmlns:p14="http://schemas.microsoft.com/office/powerpoint/2010/main" val="414157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507FF4-EB16-8BBC-4CF2-0E31A75B39B0}"/>
              </a:ext>
            </a:extLst>
          </p:cNvPr>
          <p:cNvSpPr>
            <a:spLocks noGrp="1"/>
          </p:cNvSpPr>
          <p:nvPr>
            <p:ph type="title"/>
          </p:nvPr>
        </p:nvSpPr>
        <p:spPr>
          <a:xfrm>
            <a:off x="572493" y="238539"/>
            <a:ext cx="11018520" cy="1434415"/>
          </a:xfrm>
        </p:spPr>
        <p:txBody>
          <a:bodyPr anchor="b">
            <a:normAutofit/>
          </a:bodyPr>
          <a:lstStyle/>
          <a:p>
            <a:r>
              <a:rPr lang="en-US" sz="5400"/>
              <a:t>Expanding to South Africa. </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656099-F01F-BDF8-C1D2-71613DA32625}"/>
              </a:ext>
            </a:extLst>
          </p:cNvPr>
          <p:cNvSpPr>
            <a:spLocks noGrp="1"/>
          </p:cNvSpPr>
          <p:nvPr>
            <p:ph idx="1"/>
          </p:nvPr>
        </p:nvSpPr>
        <p:spPr>
          <a:xfrm>
            <a:off x="572493" y="2071316"/>
            <a:ext cx="6713552" cy="4119172"/>
          </a:xfrm>
        </p:spPr>
        <p:txBody>
          <a:bodyPr anchor="t">
            <a:normAutofit/>
          </a:bodyPr>
          <a:lstStyle/>
          <a:p>
            <a:pPr marL="0" indent="0">
              <a:buNone/>
            </a:pPr>
            <a:r>
              <a:rPr lang="en-US" sz="1500"/>
              <a:t>References</a:t>
            </a:r>
          </a:p>
          <a:p>
            <a:r>
              <a:rPr lang="en-US" sz="1500" i="1">
                <a:effectLst/>
              </a:rPr>
              <a:t>Overseas business risk - south africa</a:t>
            </a:r>
            <a:r>
              <a:rPr lang="en-US" sz="1500">
                <a:effectLst/>
              </a:rPr>
              <a:t>. GOV.UK. (n.d.). Retrieved April 28, 2023, from https://www.gov.uk/government/publications/overseas-business-risk-south-africa/overseas-business-risk-south-africa </a:t>
            </a:r>
          </a:p>
          <a:p>
            <a:r>
              <a:rPr lang="en-US" sz="1500">
                <a:effectLst/>
              </a:rPr>
              <a:t>Phung, A. (2022, July 13). </a:t>
            </a:r>
            <a:r>
              <a:rPr lang="en-US" sz="1500" i="1">
                <a:effectLst/>
              </a:rPr>
              <a:t>Green Field vs. International Acquisition: What's the difference?</a:t>
            </a:r>
            <a:r>
              <a:rPr lang="en-US" sz="1500">
                <a:effectLst/>
              </a:rPr>
              <a:t> Investopedia. Retrieved April 29, 2023, from https://www.investopedia.com/ask/answers/06/greenfieldvsacquistion.asp </a:t>
            </a:r>
          </a:p>
          <a:p>
            <a:r>
              <a:rPr lang="en-US" sz="1500">
                <a:effectLst/>
              </a:rPr>
              <a:t>Pier. (n.d.). </a:t>
            </a:r>
            <a:r>
              <a:rPr lang="en-US" sz="1500" i="1">
                <a:effectLst/>
              </a:rPr>
              <a:t>South African culture - business culture</a:t>
            </a:r>
            <a:r>
              <a:rPr lang="en-US" sz="1500">
                <a:effectLst/>
              </a:rPr>
              <a:t>. Cultural Atlas. Retrieved April 29, 2023, from https://culturalatlas.sbs.com.au/south-african-culture/south-african-culture-business-culture </a:t>
            </a:r>
          </a:p>
          <a:p>
            <a:r>
              <a:rPr lang="en-US" sz="1500" i="1">
                <a:effectLst/>
              </a:rPr>
              <a:t>South Africa (ZAF) exports, imports, and trade partners</a:t>
            </a:r>
            <a:r>
              <a:rPr lang="en-US" sz="1500">
                <a:effectLst/>
              </a:rPr>
              <a:t>. OEC. (n.d.). Retrieved April 28, 2023, from https://oec.world/en/profile/country/zaf </a:t>
            </a:r>
          </a:p>
          <a:p>
            <a:r>
              <a:rPr lang="en-US" sz="1500" i="1">
                <a:effectLst/>
              </a:rPr>
              <a:t>South African Communication Styles</a:t>
            </a:r>
            <a:r>
              <a:rPr lang="en-US" sz="1500">
                <a:effectLst/>
              </a:rPr>
              <a:t>. World Business Culture. (2021, January 24). Retrieved April 29, 2023, from https://www.worldbusinessculture.com/country-profiles/south-africa/business-communication-style/ </a:t>
            </a:r>
          </a:p>
          <a:p>
            <a:endParaRPr lang="en-US" sz="1500"/>
          </a:p>
        </p:txBody>
      </p:sp>
      <p:pic>
        <p:nvPicPr>
          <p:cNvPr id="9" name="Picture 8" descr="A person surfing a large wave&#10;&#10;Description automatically generated with medium confidence">
            <a:extLst>
              <a:ext uri="{FF2B5EF4-FFF2-40B4-BE49-F238E27FC236}">
                <a16:creationId xmlns:a16="http://schemas.microsoft.com/office/drawing/2014/main" id="{FEFBAB7E-F7F7-7C1B-CBD4-33A7897CC50F}"/>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2093" r="23691" b="2"/>
          <a:stretch/>
        </p:blipFill>
        <p:spPr>
          <a:xfrm>
            <a:off x="7675658" y="2093976"/>
            <a:ext cx="3941064" cy="4096512"/>
          </a:xfrm>
          <a:prstGeom prst="rect">
            <a:avLst/>
          </a:prstGeom>
        </p:spPr>
      </p:pic>
      <p:pic>
        <p:nvPicPr>
          <p:cNvPr id="4" name="Audio Recording Apr 29, 2023 at 12:01:30 PM">
            <a:hlinkClick r:id="" action="ppaction://media"/>
            <a:extLst>
              <a:ext uri="{FF2B5EF4-FFF2-40B4-BE49-F238E27FC236}">
                <a16:creationId xmlns:a16="http://schemas.microsoft.com/office/drawing/2014/main" id="{E7A6E7B2-A6E0-9CC0-E46E-DE9EF2838C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28000" y="5377688"/>
            <a:ext cx="812800" cy="812800"/>
          </a:xfrm>
          <a:prstGeom prst="rect">
            <a:avLst/>
          </a:prstGeom>
        </p:spPr>
      </p:pic>
    </p:spTree>
    <p:extLst>
      <p:ext uri="{BB962C8B-B14F-4D97-AF65-F5344CB8AC3E}">
        <p14:creationId xmlns:p14="http://schemas.microsoft.com/office/powerpoint/2010/main" val="409698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White surfboard in front of red weathered screen of boards">
            <a:extLst>
              <a:ext uri="{FF2B5EF4-FFF2-40B4-BE49-F238E27FC236}">
                <a16:creationId xmlns:a16="http://schemas.microsoft.com/office/drawing/2014/main" id="{0B8CAB8E-EDFB-EA21-ADB7-1C100452109D}"/>
              </a:ext>
            </a:extLst>
          </p:cNvPr>
          <p:cNvPicPr>
            <a:picLocks noChangeAspect="1"/>
          </p:cNvPicPr>
          <p:nvPr/>
        </p:nvPicPr>
        <p:blipFill rotWithShape="1">
          <a:blip r:embed="rId4">
            <a:alphaModFix amt="55000"/>
          </a:blip>
          <a:srcRect t="9515" b="6215"/>
          <a:stretch/>
        </p:blipFill>
        <p:spPr>
          <a:xfrm>
            <a:off x="20" y="-9107"/>
            <a:ext cx="12191980" cy="6858000"/>
          </a:xfrm>
          <a:prstGeom prst="rect">
            <a:avLst/>
          </a:prstGeom>
        </p:spPr>
      </p:pic>
      <p:sp>
        <p:nvSpPr>
          <p:cNvPr id="2" name="Title 1">
            <a:extLst>
              <a:ext uri="{FF2B5EF4-FFF2-40B4-BE49-F238E27FC236}">
                <a16:creationId xmlns:a16="http://schemas.microsoft.com/office/drawing/2014/main" id="{8DFEBCDF-720E-2712-2040-BB0A3A5FE7F9}"/>
              </a:ext>
            </a:extLst>
          </p:cNvPr>
          <p:cNvSpPr>
            <a:spLocks noGrp="1"/>
          </p:cNvSpPr>
          <p:nvPr>
            <p:ph type="title"/>
          </p:nvPr>
        </p:nvSpPr>
        <p:spPr>
          <a:xfrm>
            <a:off x="686834" y="591344"/>
            <a:ext cx="3200400" cy="5585619"/>
          </a:xfrm>
        </p:spPr>
        <p:txBody>
          <a:bodyPr vert="horz" lIns="91440" tIns="45720" rIns="91440" bIns="45720" rtlCol="0">
            <a:normAutofit/>
          </a:bodyPr>
          <a:lstStyle/>
          <a:p>
            <a:r>
              <a:rPr lang="en-US" dirty="0">
                <a:solidFill>
                  <a:srgbClr val="FFFFFF"/>
                </a:solidFill>
              </a:rPr>
              <a:t>Three B’s Surf Shop History</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68BB8C-BBCD-931F-EE66-32CA8056BAF7}"/>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dirty="0">
                <a:solidFill>
                  <a:srgbClr val="FFFFFF"/>
                </a:solidFill>
              </a:rPr>
              <a:t>Was started in a Coco Beach Florida in 1992. </a:t>
            </a:r>
          </a:p>
          <a:p>
            <a:pPr marL="0" indent="0">
              <a:buNone/>
            </a:pPr>
            <a:r>
              <a:rPr lang="en-US" dirty="0">
                <a:solidFill>
                  <a:srgbClr val="FFFFFF"/>
                </a:solidFill>
              </a:rPr>
              <a:t>First store outside of Florida was in on the North Shore of Hawaii.</a:t>
            </a:r>
          </a:p>
          <a:p>
            <a:pPr marL="0" indent="0">
              <a:buNone/>
            </a:pPr>
            <a:r>
              <a:rPr lang="en-US" dirty="0">
                <a:solidFill>
                  <a:srgbClr val="FFFFFF"/>
                </a:solidFill>
              </a:rPr>
              <a:t>The company grew quickly from there and now has over 13 stores in the USA. </a:t>
            </a:r>
          </a:p>
          <a:p>
            <a:pPr marL="0" indent="0">
              <a:buNone/>
            </a:pPr>
            <a:r>
              <a:rPr lang="en-US" dirty="0">
                <a:solidFill>
                  <a:srgbClr val="FFFFFF"/>
                </a:solidFill>
              </a:rPr>
              <a:t>It is now one of the largest surfboard building companies in the USA. </a:t>
            </a:r>
          </a:p>
          <a:p>
            <a:pPr marL="0" indent="0">
              <a:buNone/>
            </a:pPr>
            <a:r>
              <a:rPr lang="en-US" dirty="0">
                <a:solidFill>
                  <a:srgbClr val="FFFFFF"/>
                </a:solidFill>
              </a:rPr>
              <a:t>The company has a need to expand internationally now. They have their eyes set on South Africa. </a:t>
            </a:r>
          </a:p>
          <a:p>
            <a:pPr marL="0" indent="0">
              <a:buNone/>
            </a:pPr>
            <a:r>
              <a:rPr lang="en-US" dirty="0">
                <a:solidFill>
                  <a:srgbClr val="FFFFFF"/>
                </a:solidFill>
              </a:rPr>
              <a:t>South Africa is a big surf country. </a:t>
            </a:r>
          </a:p>
        </p:txBody>
      </p:sp>
      <p:pic>
        <p:nvPicPr>
          <p:cNvPr id="4" name="Audio Recording Apr 29, 2023 at 11:39:35 AM">
            <a:hlinkClick r:id="" action="ppaction://media"/>
            <a:extLst>
              <a:ext uri="{FF2B5EF4-FFF2-40B4-BE49-F238E27FC236}">
                <a16:creationId xmlns:a16="http://schemas.microsoft.com/office/drawing/2014/main" id="{2185544A-1682-92B6-5BAE-112A3A762A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3534" y="5558047"/>
            <a:ext cx="812800" cy="812800"/>
          </a:xfrm>
          <a:prstGeom prst="rect">
            <a:avLst/>
          </a:prstGeom>
        </p:spPr>
      </p:pic>
    </p:spTree>
    <p:extLst>
      <p:ext uri="{BB962C8B-B14F-4D97-AF65-F5344CB8AC3E}">
        <p14:creationId xmlns:p14="http://schemas.microsoft.com/office/powerpoint/2010/main" val="222818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1FB58A-EE0D-3B79-9852-A10BB251E80A}"/>
              </a:ext>
            </a:extLst>
          </p:cNvPr>
          <p:cNvSpPr>
            <a:spLocks noGrp="1"/>
          </p:cNvSpPr>
          <p:nvPr>
            <p:ph type="title"/>
          </p:nvPr>
        </p:nvSpPr>
        <p:spPr>
          <a:xfrm>
            <a:off x="640080" y="325369"/>
            <a:ext cx="4368602" cy="1956841"/>
          </a:xfrm>
        </p:spPr>
        <p:txBody>
          <a:bodyPr anchor="b">
            <a:normAutofit/>
          </a:bodyPr>
          <a:lstStyle/>
          <a:p>
            <a:r>
              <a:rPr lang="en-US" sz="5400" dirty="0"/>
              <a:t>Expanding to South Africa. </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8">
            <a:extLst>
              <a:ext uri="{FF2B5EF4-FFF2-40B4-BE49-F238E27FC236}">
                <a16:creationId xmlns:a16="http://schemas.microsoft.com/office/drawing/2014/main" id="{1F01D3C1-A056-7BD4-F401-45C0E7DE0CE4}"/>
              </a:ext>
            </a:extLst>
          </p:cNvPr>
          <p:cNvSpPr>
            <a:spLocks noGrp="1"/>
          </p:cNvSpPr>
          <p:nvPr>
            <p:ph idx="1"/>
          </p:nvPr>
        </p:nvSpPr>
        <p:spPr>
          <a:xfrm>
            <a:off x="640080" y="2872899"/>
            <a:ext cx="4243589" cy="3320668"/>
          </a:xfrm>
        </p:spPr>
        <p:txBody>
          <a:bodyPr>
            <a:normAutofit fontScale="92500" lnSpcReduction="10000"/>
          </a:bodyPr>
          <a:lstStyle/>
          <a:p>
            <a:r>
              <a:rPr lang="en-US" sz="2200" dirty="0"/>
              <a:t>South Africa has all year around surfing </a:t>
            </a:r>
          </a:p>
          <a:p>
            <a:r>
              <a:rPr lang="en-US" sz="2200" dirty="0"/>
              <a:t>Has several towns to surf in. </a:t>
            </a:r>
          </a:p>
          <a:p>
            <a:r>
              <a:rPr lang="en-US" sz="2200" dirty="0"/>
              <a:t>Has a large cost line. </a:t>
            </a:r>
          </a:p>
          <a:p>
            <a:r>
              <a:rPr lang="en-US" sz="2200" dirty="0"/>
              <a:t>Surfing is one of the most common sports in South Africa. </a:t>
            </a:r>
          </a:p>
          <a:p>
            <a:r>
              <a:rPr lang="en-US" sz="2200" dirty="0"/>
              <a:t>Some of the biggest waves can be found in Cape Town. </a:t>
            </a:r>
          </a:p>
          <a:p>
            <a:r>
              <a:rPr lang="en-US" sz="2200" dirty="0"/>
              <a:t>South Africa has a large market for surfboard building companies. </a:t>
            </a:r>
          </a:p>
        </p:txBody>
      </p:sp>
      <p:pic>
        <p:nvPicPr>
          <p:cNvPr id="5" name="Content Placeholder 4" descr="A picture containing water, outdoor, sky, nature&#10;&#10;Description automatically generated">
            <a:extLst>
              <a:ext uri="{FF2B5EF4-FFF2-40B4-BE49-F238E27FC236}">
                <a16:creationId xmlns:a16="http://schemas.microsoft.com/office/drawing/2014/main" id="{A07A8709-DC6D-FB08-A438-DD4DBA9A21F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4301" r="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Audio Recording Apr 29, 2023 at 11:40:28 AM">
            <a:hlinkClick r:id="" action="ppaction://media"/>
            <a:extLst>
              <a:ext uri="{FF2B5EF4-FFF2-40B4-BE49-F238E27FC236}">
                <a16:creationId xmlns:a16="http://schemas.microsoft.com/office/drawing/2014/main" id="{3AE03A22-A27C-B1AF-5477-10D0D15623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47866" y="5664200"/>
            <a:ext cx="812800" cy="812800"/>
          </a:xfrm>
          <a:prstGeom prst="rect">
            <a:avLst/>
          </a:prstGeom>
        </p:spPr>
      </p:pic>
    </p:spTree>
    <p:extLst>
      <p:ext uri="{BB962C8B-B14F-4D97-AF65-F5344CB8AC3E}">
        <p14:creationId xmlns:p14="http://schemas.microsoft.com/office/powerpoint/2010/main" val="32254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CFF47F-05EF-1EB3-9332-FF815A898828}"/>
              </a:ext>
            </a:extLst>
          </p:cNvPr>
          <p:cNvSpPr>
            <a:spLocks noGrp="1"/>
          </p:cNvSpPr>
          <p:nvPr>
            <p:ph type="title"/>
          </p:nvPr>
        </p:nvSpPr>
        <p:spPr>
          <a:xfrm>
            <a:off x="6513788" y="365125"/>
            <a:ext cx="4840010" cy="1807305"/>
          </a:xfrm>
        </p:spPr>
        <p:txBody>
          <a:bodyPr>
            <a:normAutofit/>
          </a:bodyPr>
          <a:lstStyle/>
          <a:p>
            <a:r>
              <a:rPr lang="en-US" dirty="0"/>
              <a:t>Expanding to South Africa. </a:t>
            </a:r>
          </a:p>
        </p:txBody>
      </p:sp>
      <p:pic>
        <p:nvPicPr>
          <p:cNvPr id="5" name="Picture 4" descr="A picture containing sky, outdoor, beach, nature&#10;&#10;Description automatically generated">
            <a:extLst>
              <a:ext uri="{FF2B5EF4-FFF2-40B4-BE49-F238E27FC236}">
                <a16:creationId xmlns:a16="http://schemas.microsoft.com/office/drawing/2014/main" id="{F43C271F-6549-38D5-3ECD-A43F3E2CCDA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172" r="38294"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70F58F0-1DE9-83A3-1EF9-470361C0A76D}"/>
              </a:ext>
            </a:extLst>
          </p:cNvPr>
          <p:cNvSpPr>
            <a:spLocks noGrp="1"/>
          </p:cNvSpPr>
          <p:nvPr>
            <p:ph idx="1"/>
          </p:nvPr>
        </p:nvSpPr>
        <p:spPr>
          <a:xfrm>
            <a:off x="6513788" y="2333297"/>
            <a:ext cx="4840010" cy="3843666"/>
          </a:xfrm>
        </p:spPr>
        <p:txBody>
          <a:bodyPr>
            <a:normAutofit/>
          </a:bodyPr>
          <a:lstStyle/>
          <a:p>
            <a:pPr marL="0" indent="0">
              <a:buNone/>
            </a:pPr>
            <a:r>
              <a:rPr lang="en-US" sz="2000" dirty="0"/>
              <a:t>Political Risk for expanding to South Africa. </a:t>
            </a:r>
          </a:p>
          <a:p>
            <a:r>
              <a:rPr lang="en-US" sz="2000" dirty="0"/>
              <a:t>One of the biggest risk would be the pandemic still has a strong hold on the country.</a:t>
            </a:r>
          </a:p>
          <a:p>
            <a:r>
              <a:rPr lang="en-US" sz="2000" dirty="0"/>
              <a:t>There is civil unrest in the country due to the pandemic. </a:t>
            </a:r>
          </a:p>
          <a:p>
            <a:r>
              <a:rPr lang="en-US" sz="2000" dirty="0"/>
              <a:t>The company has no political affiliation with any one party. </a:t>
            </a:r>
          </a:p>
          <a:p>
            <a:r>
              <a:rPr lang="en-US" sz="2000" dirty="0"/>
              <a:t>One of the biggest risk would be the crime in the country. </a:t>
            </a:r>
          </a:p>
        </p:txBody>
      </p:sp>
      <p:pic>
        <p:nvPicPr>
          <p:cNvPr id="4" name="Audio Recording Apr 29, 2023 at 11:41:54 AM">
            <a:hlinkClick r:id="" action="ppaction://media"/>
            <a:extLst>
              <a:ext uri="{FF2B5EF4-FFF2-40B4-BE49-F238E27FC236}">
                <a16:creationId xmlns:a16="http://schemas.microsoft.com/office/drawing/2014/main" id="{8B42D31C-866E-D983-4898-25C367020D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1802" y="5528733"/>
            <a:ext cx="812800" cy="812800"/>
          </a:xfrm>
          <a:prstGeom prst="rect">
            <a:avLst/>
          </a:prstGeom>
        </p:spPr>
      </p:pic>
    </p:spTree>
    <p:extLst>
      <p:ext uri="{BB962C8B-B14F-4D97-AF65-F5344CB8AC3E}">
        <p14:creationId xmlns:p14="http://schemas.microsoft.com/office/powerpoint/2010/main" val="347309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E057BF-1589-282B-A026-91A11F036DB2}"/>
              </a:ext>
            </a:extLst>
          </p:cNvPr>
          <p:cNvSpPr>
            <a:spLocks noGrp="1"/>
          </p:cNvSpPr>
          <p:nvPr>
            <p:ph type="title"/>
          </p:nvPr>
        </p:nvSpPr>
        <p:spPr>
          <a:xfrm>
            <a:off x="6513788" y="365125"/>
            <a:ext cx="4840010" cy="1807305"/>
          </a:xfrm>
        </p:spPr>
        <p:txBody>
          <a:bodyPr>
            <a:normAutofit/>
          </a:bodyPr>
          <a:lstStyle/>
          <a:p>
            <a:r>
              <a:rPr lang="en-US" dirty="0"/>
              <a:t>Expanding to South Africa. </a:t>
            </a:r>
          </a:p>
        </p:txBody>
      </p:sp>
      <p:pic>
        <p:nvPicPr>
          <p:cNvPr id="5" name="Picture 4" descr="A picture containing text, sign, alcohol, honey&#10;&#10;Description automatically generated">
            <a:extLst>
              <a:ext uri="{FF2B5EF4-FFF2-40B4-BE49-F238E27FC236}">
                <a16:creationId xmlns:a16="http://schemas.microsoft.com/office/drawing/2014/main" id="{8DD4F207-E799-0C61-F27F-CFEBC2085B39}"/>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7034" r="377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8BB7701F-1C67-7A6E-871B-D560D55302DC}"/>
              </a:ext>
            </a:extLst>
          </p:cNvPr>
          <p:cNvSpPr>
            <a:spLocks noGrp="1"/>
          </p:cNvSpPr>
          <p:nvPr>
            <p:ph idx="1"/>
          </p:nvPr>
        </p:nvSpPr>
        <p:spPr>
          <a:xfrm>
            <a:off x="6513788" y="2333297"/>
            <a:ext cx="4840010" cy="3843666"/>
          </a:xfrm>
        </p:spPr>
        <p:txBody>
          <a:bodyPr>
            <a:normAutofit/>
          </a:bodyPr>
          <a:lstStyle/>
          <a:p>
            <a:pPr marL="0" indent="0">
              <a:buNone/>
            </a:pPr>
            <a:r>
              <a:rPr lang="en-US" sz="1900" dirty="0"/>
              <a:t>Trade Environment in South Africa. </a:t>
            </a:r>
          </a:p>
          <a:p>
            <a:r>
              <a:rPr lang="en-US" sz="1900" dirty="0"/>
              <a:t>South Africa is the most advanced country in Africa for business to grow in the African market. </a:t>
            </a:r>
          </a:p>
          <a:p>
            <a:r>
              <a:rPr lang="en-US" sz="1900" dirty="0"/>
              <a:t>The most imports are fuels, automobiles, automobile parts, and broadcasting equipment. </a:t>
            </a:r>
          </a:p>
          <a:p>
            <a:r>
              <a:rPr lang="en-US" sz="1900" dirty="0"/>
              <a:t>The most exports out of South Africa are platinum, gold, diamonds, iron ore, and coal. </a:t>
            </a:r>
          </a:p>
          <a:p>
            <a:r>
              <a:rPr lang="en-US" sz="1900" dirty="0"/>
              <a:t>The main trading partners for South Africa are USA, China, Germany, UK, and India. </a:t>
            </a:r>
          </a:p>
        </p:txBody>
      </p:sp>
      <p:sp>
        <p:nvSpPr>
          <p:cNvPr id="6" name="TextBox 5">
            <a:extLst>
              <a:ext uri="{FF2B5EF4-FFF2-40B4-BE49-F238E27FC236}">
                <a16:creationId xmlns:a16="http://schemas.microsoft.com/office/drawing/2014/main" id="{12407914-533B-DEDB-99C2-418AD5F925F6}"/>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s://www.flickr.com/photos/digitalcurrency/2438118193/">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pic>
        <p:nvPicPr>
          <p:cNvPr id="4" name="Audio Recording Apr 29, 2023 at 11:44:25 AM">
            <a:hlinkClick r:id="" action="ppaction://media"/>
            <a:extLst>
              <a:ext uri="{FF2B5EF4-FFF2-40B4-BE49-F238E27FC236}">
                <a16:creationId xmlns:a16="http://schemas.microsoft.com/office/drawing/2014/main" id="{CA30E4EA-77DB-C4BA-5F47-B010D646AA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719734" y="5155921"/>
            <a:ext cx="812800" cy="812800"/>
          </a:xfrm>
          <a:prstGeom prst="rect">
            <a:avLst/>
          </a:prstGeom>
        </p:spPr>
      </p:pic>
    </p:spTree>
    <p:extLst>
      <p:ext uri="{BB962C8B-B14F-4D97-AF65-F5344CB8AC3E}">
        <p14:creationId xmlns:p14="http://schemas.microsoft.com/office/powerpoint/2010/main" val="160416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6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BBC148-708F-7819-8E0B-F0DC3AB707B2}"/>
              </a:ext>
            </a:extLst>
          </p:cNvPr>
          <p:cNvSpPr>
            <a:spLocks noGrp="1"/>
          </p:cNvSpPr>
          <p:nvPr>
            <p:ph type="title"/>
          </p:nvPr>
        </p:nvSpPr>
        <p:spPr>
          <a:xfrm>
            <a:off x="640080" y="325369"/>
            <a:ext cx="4368602" cy="1956841"/>
          </a:xfrm>
        </p:spPr>
        <p:txBody>
          <a:bodyPr anchor="b">
            <a:normAutofit/>
          </a:bodyPr>
          <a:lstStyle/>
          <a:p>
            <a:r>
              <a:rPr lang="en-US" sz="5400" dirty="0"/>
              <a:t>Expanding to South Africa. </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3F21F75-F4C9-0E60-3E05-03D95E4A6A5D}"/>
              </a:ext>
            </a:extLst>
          </p:cNvPr>
          <p:cNvSpPr>
            <a:spLocks noGrp="1"/>
          </p:cNvSpPr>
          <p:nvPr>
            <p:ph idx="1"/>
          </p:nvPr>
        </p:nvSpPr>
        <p:spPr>
          <a:xfrm>
            <a:off x="640080" y="2872899"/>
            <a:ext cx="4243589" cy="3320668"/>
          </a:xfrm>
        </p:spPr>
        <p:txBody>
          <a:bodyPr>
            <a:normAutofit/>
          </a:bodyPr>
          <a:lstStyle/>
          <a:p>
            <a:pPr marL="0" indent="0">
              <a:buNone/>
            </a:pPr>
            <a:r>
              <a:rPr lang="en-US" sz="1500" dirty="0"/>
              <a:t>Business Etiquette</a:t>
            </a:r>
          </a:p>
          <a:p>
            <a:pPr marL="0" indent="0">
              <a:buNone/>
            </a:pPr>
            <a:r>
              <a:rPr lang="en-US" sz="1500" dirty="0"/>
              <a:t>It is very important to arrive on time in South Africa. This will show your customers that you are punctual and that will make your company look good in the eyes of the consumer. </a:t>
            </a:r>
          </a:p>
          <a:p>
            <a:pPr marL="0" indent="0">
              <a:buNone/>
            </a:pPr>
            <a:r>
              <a:rPr lang="en-US" sz="1500" dirty="0"/>
              <a:t>When it comes to greeting it is expected that you greet everyone that comes into your store.</a:t>
            </a:r>
          </a:p>
          <a:p>
            <a:pPr marL="0" indent="0">
              <a:buNone/>
            </a:pPr>
            <a:r>
              <a:rPr lang="en-US" sz="1500" dirty="0"/>
              <a:t>To build trust with South Africans it is important that build a healthy business relationship with them. They are just like Americans where they don’t trust you unless they know you. </a:t>
            </a:r>
          </a:p>
        </p:txBody>
      </p:sp>
      <p:pic>
        <p:nvPicPr>
          <p:cNvPr id="5" name="Picture 4" descr="A sunset over a body of water&#10;&#10;Description automatically generated with low confidence">
            <a:extLst>
              <a:ext uri="{FF2B5EF4-FFF2-40B4-BE49-F238E27FC236}">
                <a16:creationId xmlns:a16="http://schemas.microsoft.com/office/drawing/2014/main" id="{086848B1-6850-5712-50FF-1C415E9BAE2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Audio Recording Apr 29, 2023 at 11:46:44 AM">
            <a:hlinkClick r:id="" action="ppaction://media"/>
            <a:extLst>
              <a:ext uri="{FF2B5EF4-FFF2-40B4-BE49-F238E27FC236}">
                <a16:creationId xmlns:a16="http://schemas.microsoft.com/office/drawing/2014/main" id="{92BABA6F-3298-FBE5-367B-73D128DD2B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95371" y="5664200"/>
            <a:ext cx="812800" cy="812800"/>
          </a:xfrm>
          <a:prstGeom prst="rect">
            <a:avLst/>
          </a:prstGeom>
        </p:spPr>
      </p:pic>
    </p:spTree>
    <p:extLst>
      <p:ext uri="{BB962C8B-B14F-4D97-AF65-F5344CB8AC3E}">
        <p14:creationId xmlns:p14="http://schemas.microsoft.com/office/powerpoint/2010/main" val="416123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1F3AD7-1545-25D9-1C8C-B86FDA122632}"/>
              </a:ext>
            </a:extLst>
          </p:cNvPr>
          <p:cNvSpPr>
            <a:spLocks noGrp="1"/>
          </p:cNvSpPr>
          <p:nvPr>
            <p:ph type="title"/>
          </p:nvPr>
        </p:nvSpPr>
        <p:spPr>
          <a:xfrm>
            <a:off x="630936" y="639520"/>
            <a:ext cx="3429000" cy="1719072"/>
          </a:xfrm>
        </p:spPr>
        <p:txBody>
          <a:bodyPr anchor="b">
            <a:normAutofit/>
          </a:bodyPr>
          <a:lstStyle/>
          <a:p>
            <a:r>
              <a:rPr lang="en-US" sz="4600" dirty="0"/>
              <a:t>Expanding to South Africa. </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D97316B-5A39-A918-D6B0-05E25A1CD52D}"/>
              </a:ext>
            </a:extLst>
          </p:cNvPr>
          <p:cNvSpPr>
            <a:spLocks noGrp="1"/>
          </p:cNvSpPr>
          <p:nvPr>
            <p:ph idx="1"/>
          </p:nvPr>
        </p:nvSpPr>
        <p:spPr>
          <a:xfrm>
            <a:off x="630936" y="2807208"/>
            <a:ext cx="3429000" cy="3410712"/>
          </a:xfrm>
        </p:spPr>
        <p:txBody>
          <a:bodyPr anchor="t">
            <a:normAutofit lnSpcReduction="10000"/>
          </a:bodyPr>
          <a:lstStyle/>
          <a:p>
            <a:pPr marL="0" indent="0">
              <a:buNone/>
            </a:pPr>
            <a:r>
              <a:rPr lang="en-US" sz="2200" dirty="0"/>
              <a:t>Culture Values </a:t>
            </a:r>
          </a:p>
          <a:p>
            <a:pPr marL="0" indent="0">
              <a:buNone/>
            </a:pPr>
            <a:r>
              <a:rPr lang="en-US" sz="2200" dirty="0"/>
              <a:t>Power Distance means that the people a hierarchical order. </a:t>
            </a:r>
          </a:p>
          <a:p>
            <a:pPr marL="0" indent="0">
              <a:buNone/>
            </a:pPr>
            <a:r>
              <a:rPr lang="en-US" sz="2200" dirty="0"/>
              <a:t>Individualism means that South Africans like a loosely knit social frame work. </a:t>
            </a:r>
          </a:p>
          <a:p>
            <a:pPr marL="0" indent="0">
              <a:buNone/>
            </a:pPr>
            <a:r>
              <a:rPr lang="en-US" sz="2200" dirty="0"/>
              <a:t>Masculinity with the high score South Africa is a masculine society</a:t>
            </a:r>
          </a:p>
        </p:txBody>
      </p:sp>
      <p:pic>
        <p:nvPicPr>
          <p:cNvPr id="5" name="Picture 4" descr="Chart, bar chart&#10;&#10;Description automatically generated">
            <a:extLst>
              <a:ext uri="{FF2B5EF4-FFF2-40B4-BE49-F238E27FC236}">
                <a16:creationId xmlns:a16="http://schemas.microsoft.com/office/drawing/2014/main" id="{C9F84446-D8E0-56F2-0CFB-599637C11B60}"/>
              </a:ext>
            </a:extLst>
          </p:cNvPr>
          <p:cNvPicPr>
            <a:picLocks noChangeAspect="1"/>
          </p:cNvPicPr>
          <p:nvPr/>
        </p:nvPicPr>
        <p:blipFill>
          <a:blip r:embed="rId4"/>
          <a:stretch>
            <a:fillRect/>
          </a:stretch>
        </p:blipFill>
        <p:spPr>
          <a:xfrm>
            <a:off x="4654296" y="1521847"/>
            <a:ext cx="6903720" cy="3814305"/>
          </a:xfrm>
          <a:prstGeom prst="rect">
            <a:avLst/>
          </a:prstGeom>
        </p:spPr>
      </p:pic>
      <p:pic>
        <p:nvPicPr>
          <p:cNvPr id="4" name="Audio Recording Apr 29, 2023 at 11:49:39 AM">
            <a:hlinkClick r:id="" action="ppaction://media"/>
            <a:extLst>
              <a:ext uri="{FF2B5EF4-FFF2-40B4-BE49-F238E27FC236}">
                <a16:creationId xmlns:a16="http://schemas.microsoft.com/office/drawing/2014/main" id="{90E08D19-444A-AFDE-0CAC-D9A46DCF63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52533" y="5413587"/>
            <a:ext cx="812800" cy="812800"/>
          </a:xfrm>
          <a:prstGeom prst="rect">
            <a:avLst/>
          </a:prstGeom>
        </p:spPr>
      </p:pic>
    </p:spTree>
    <p:extLst>
      <p:ext uri="{BB962C8B-B14F-4D97-AF65-F5344CB8AC3E}">
        <p14:creationId xmlns:p14="http://schemas.microsoft.com/office/powerpoint/2010/main" val="175287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CB4F11-F39E-4EFA-D88A-CF1B6951FB3C}"/>
              </a:ext>
            </a:extLst>
          </p:cNvPr>
          <p:cNvSpPr>
            <a:spLocks noGrp="1"/>
          </p:cNvSpPr>
          <p:nvPr>
            <p:ph type="title"/>
          </p:nvPr>
        </p:nvSpPr>
        <p:spPr>
          <a:xfrm>
            <a:off x="371094" y="1161288"/>
            <a:ext cx="3438144" cy="1239012"/>
          </a:xfrm>
        </p:spPr>
        <p:txBody>
          <a:bodyPr anchor="ctr">
            <a:normAutofit/>
          </a:bodyPr>
          <a:lstStyle/>
          <a:p>
            <a:r>
              <a:rPr lang="en-US" sz="2800" dirty="0"/>
              <a:t>Expanding to South Africa. </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226BA65-B4FD-D93C-8505-A282C9A1B107}"/>
              </a:ext>
            </a:extLst>
          </p:cNvPr>
          <p:cNvSpPr>
            <a:spLocks noGrp="1"/>
          </p:cNvSpPr>
          <p:nvPr>
            <p:ph idx="1"/>
          </p:nvPr>
        </p:nvSpPr>
        <p:spPr>
          <a:xfrm>
            <a:off x="371094" y="2718054"/>
            <a:ext cx="3438906" cy="3207258"/>
          </a:xfrm>
        </p:spPr>
        <p:txBody>
          <a:bodyPr anchor="t">
            <a:normAutofit fontScale="92500" lnSpcReduction="10000"/>
          </a:bodyPr>
          <a:lstStyle/>
          <a:p>
            <a:pPr marL="0" indent="0">
              <a:buNone/>
            </a:pPr>
            <a:r>
              <a:rPr lang="en-US" sz="1700" dirty="0"/>
              <a:t>Culture Values continued </a:t>
            </a:r>
          </a:p>
          <a:p>
            <a:pPr marL="0" indent="0">
              <a:buNone/>
            </a:pPr>
            <a:r>
              <a:rPr lang="en-US" sz="1700" dirty="0"/>
              <a:t>Uncertainty Avoidance the score for this mean that South Africans have a relax attitude and mean that practice is more important than principles. </a:t>
            </a:r>
          </a:p>
          <a:p>
            <a:pPr marL="0" indent="0">
              <a:buNone/>
            </a:pPr>
            <a:r>
              <a:rPr lang="en-US" sz="1700" dirty="0"/>
              <a:t>Long Term Orientation this mean that South Africa is more normative than pragmatic. </a:t>
            </a:r>
          </a:p>
          <a:p>
            <a:pPr marL="0" indent="0">
              <a:buNone/>
            </a:pPr>
            <a:r>
              <a:rPr lang="en-US" sz="1700" dirty="0"/>
              <a:t>Indulgence the score for this means that South Africans have a willingness to realize their impules and desires with regard to enjoying life and having fun.</a:t>
            </a:r>
          </a:p>
        </p:txBody>
      </p:sp>
      <p:pic>
        <p:nvPicPr>
          <p:cNvPr id="5" name="Picture 4" descr="Chart, bar chart&#10;&#10;Description automatically generated">
            <a:extLst>
              <a:ext uri="{FF2B5EF4-FFF2-40B4-BE49-F238E27FC236}">
                <a16:creationId xmlns:a16="http://schemas.microsoft.com/office/drawing/2014/main" id="{B0223D91-1779-E5A2-9966-8EA62226CC25}"/>
              </a:ext>
            </a:extLst>
          </p:cNvPr>
          <p:cNvPicPr>
            <a:picLocks noChangeAspect="1"/>
          </p:cNvPicPr>
          <p:nvPr/>
        </p:nvPicPr>
        <p:blipFill>
          <a:blip r:embed="rId4"/>
          <a:stretch>
            <a:fillRect/>
          </a:stretch>
        </p:blipFill>
        <p:spPr>
          <a:xfrm>
            <a:off x="4901184" y="1567087"/>
            <a:ext cx="6922008" cy="3824409"/>
          </a:xfrm>
          <a:prstGeom prst="rect">
            <a:avLst/>
          </a:prstGeom>
        </p:spPr>
      </p:pic>
      <p:pic>
        <p:nvPicPr>
          <p:cNvPr id="4" name="Audio Recording Apr 29, 2023 at 11:53:39 AM">
            <a:hlinkClick r:id="" action="ppaction://media"/>
            <a:extLst>
              <a:ext uri="{FF2B5EF4-FFF2-40B4-BE49-F238E27FC236}">
                <a16:creationId xmlns:a16="http://schemas.microsoft.com/office/drawing/2014/main" id="{E9F76250-05DC-6820-2ACD-D5CED177E1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42000" y="5882979"/>
            <a:ext cx="812800" cy="812800"/>
          </a:xfrm>
          <a:prstGeom prst="rect">
            <a:avLst/>
          </a:prstGeom>
        </p:spPr>
      </p:pic>
    </p:spTree>
    <p:extLst>
      <p:ext uri="{BB962C8B-B14F-4D97-AF65-F5344CB8AC3E}">
        <p14:creationId xmlns:p14="http://schemas.microsoft.com/office/powerpoint/2010/main" val="19348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7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4CA515-3BBD-B51E-F23C-D9B234F4B632}"/>
              </a:ext>
            </a:extLst>
          </p:cNvPr>
          <p:cNvSpPr>
            <a:spLocks noGrp="1"/>
          </p:cNvSpPr>
          <p:nvPr>
            <p:ph type="title"/>
          </p:nvPr>
        </p:nvSpPr>
        <p:spPr>
          <a:xfrm>
            <a:off x="838201" y="365125"/>
            <a:ext cx="5251316" cy="1807305"/>
          </a:xfrm>
        </p:spPr>
        <p:txBody>
          <a:bodyPr>
            <a:normAutofit/>
          </a:bodyPr>
          <a:lstStyle/>
          <a:p>
            <a:r>
              <a:rPr lang="en-US" dirty="0"/>
              <a:t>Expanding to South Africa. </a:t>
            </a:r>
          </a:p>
        </p:txBody>
      </p:sp>
      <p:sp>
        <p:nvSpPr>
          <p:cNvPr id="3" name="Content Placeholder 2">
            <a:extLst>
              <a:ext uri="{FF2B5EF4-FFF2-40B4-BE49-F238E27FC236}">
                <a16:creationId xmlns:a16="http://schemas.microsoft.com/office/drawing/2014/main" id="{F4E58AD9-8A23-2C03-C45A-519CEB820071}"/>
              </a:ext>
            </a:extLst>
          </p:cNvPr>
          <p:cNvSpPr>
            <a:spLocks noGrp="1"/>
          </p:cNvSpPr>
          <p:nvPr>
            <p:ph idx="1"/>
          </p:nvPr>
        </p:nvSpPr>
        <p:spPr>
          <a:xfrm>
            <a:off x="838200" y="2333297"/>
            <a:ext cx="4619621" cy="3843666"/>
          </a:xfrm>
        </p:spPr>
        <p:txBody>
          <a:bodyPr>
            <a:normAutofit/>
          </a:bodyPr>
          <a:lstStyle/>
          <a:p>
            <a:pPr marL="0" indent="0">
              <a:buNone/>
            </a:pPr>
            <a:r>
              <a:rPr lang="en-US" sz="1700" dirty="0"/>
              <a:t>Communication </a:t>
            </a:r>
          </a:p>
          <a:p>
            <a:pPr marL="0" indent="0">
              <a:buNone/>
            </a:pPr>
            <a:r>
              <a:rPr lang="en-US" sz="1700" dirty="0"/>
              <a:t>The common business language in South Africa is English with South African dialect. </a:t>
            </a:r>
          </a:p>
          <a:p>
            <a:pPr marL="0" indent="0">
              <a:buNone/>
            </a:pPr>
            <a:r>
              <a:rPr lang="en-US" sz="1700" dirty="0"/>
              <a:t>The communication could be different depending on what race you are speak to. The white South Africans like plain speaking where the black South African stress diplomacy so that they don’t disappoint the listener.</a:t>
            </a:r>
          </a:p>
          <a:p>
            <a:pPr marL="0" indent="0">
              <a:buNone/>
            </a:pPr>
            <a:r>
              <a:rPr lang="en-US" sz="1700" dirty="0"/>
              <a:t>South African scored 49 on power distance mean that the workers in the country accepts that managers are highly above them. </a:t>
            </a:r>
          </a:p>
        </p:txBody>
      </p:sp>
      <p:pic>
        <p:nvPicPr>
          <p:cNvPr id="8" name="Picture 7" descr="A picture containing colorful, painted&#10;&#10;Description automatically generated">
            <a:extLst>
              <a:ext uri="{FF2B5EF4-FFF2-40B4-BE49-F238E27FC236}">
                <a16:creationId xmlns:a16="http://schemas.microsoft.com/office/drawing/2014/main" id="{5A4499C1-5B5B-F8CA-8F78-40F35CD09E1E}"/>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3095" r="116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9" name="TextBox 8">
            <a:extLst>
              <a:ext uri="{FF2B5EF4-FFF2-40B4-BE49-F238E27FC236}">
                <a16:creationId xmlns:a16="http://schemas.microsoft.com/office/drawing/2014/main" id="{15AF91D2-7407-119C-E8EF-CF38B51A1C7E}"/>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www.flickr.com/photos/rgtmum/5881950420/in/photostream/">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en-US" sz="700" dirty="0">
              <a:solidFill>
                <a:srgbClr val="FFFFFF"/>
              </a:solidFill>
            </a:endParaRPr>
          </a:p>
        </p:txBody>
      </p:sp>
      <p:pic>
        <p:nvPicPr>
          <p:cNvPr id="4" name="Audio Recording Apr 29, 2023 at 11:55:02 AM">
            <a:hlinkClick r:id="" action="ppaction://media"/>
            <a:extLst>
              <a:ext uri="{FF2B5EF4-FFF2-40B4-BE49-F238E27FC236}">
                <a16:creationId xmlns:a16="http://schemas.microsoft.com/office/drawing/2014/main" id="{1D21634F-EF47-456F-0551-08A482D392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07867" y="5562600"/>
            <a:ext cx="812800" cy="812800"/>
          </a:xfrm>
          <a:prstGeom prst="rect">
            <a:avLst/>
          </a:prstGeom>
        </p:spPr>
      </p:pic>
    </p:spTree>
    <p:extLst>
      <p:ext uri="{BB962C8B-B14F-4D97-AF65-F5344CB8AC3E}">
        <p14:creationId xmlns:p14="http://schemas.microsoft.com/office/powerpoint/2010/main" val="335251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1499</Words>
  <Application>Microsoft Macintosh PowerPoint</Application>
  <PresentationFormat>Widescreen</PresentationFormat>
  <Paragraphs>85</Paragraphs>
  <Slides>14</Slides>
  <Notes>0</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Google Sans</vt:lpstr>
      <vt:lpstr>Office Theme</vt:lpstr>
      <vt:lpstr>Three B’s Surf Shop is expanding to South Africa </vt:lpstr>
      <vt:lpstr>Three B’s Surf Shop History</vt:lpstr>
      <vt:lpstr>Expanding to South Africa. </vt:lpstr>
      <vt:lpstr>Expanding to South Africa. </vt:lpstr>
      <vt:lpstr>Expanding to South Africa. </vt:lpstr>
      <vt:lpstr>Expanding to South Africa. </vt:lpstr>
      <vt:lpstr>Expanding to South Africa. </vt:lpstr>
      <vt:lpstr>Expanding to South Africa. </vt:lpstr>
      <vt:lpstr>Expanding to South Africa. </vt:lpstr>
      <vt:lpstr>Expanding to South Africa. </vt:lpstr>
      <vt:lpstr>Expanding to South Africa. </vt:lpstr>
      <vt:lpstr>Expanding to South Africa. </vt:lpstr>
      <vt:lpstr>Expanding to South Africa. </vt:lpstr>
      <vt:lpstr>Expanding to South Africa.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B’s Surf Shop is expanding to South Africa </dc:title>
  <dc:creator>Brandon Sperry</dc:creator>
  <cp:lastModifiedBy>Brandon Sperry</cp:lastModifiedBy>
  <cp:revision>3</cp:revision>
  <dcterms:created xsi:type="dcterms:W3CDTF">2023-04-28T23:19:15Z</dcterms:created>
  <dcterms:modified xsi:type="dcterms:W3CDTF">2023-04-29T17:06:24Z</dcterms:modified>
</cp:coreProperties>
</file>